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5" r:id="rId8"/>
    <p:sldId id="267" r:id="rId9"/>
    <p:sldId id="268" r:id="rId10"/>
    <p:sldId id="269" r:id="rId11"/>
    <p:sldId id="278" r:id="rId12"/>
    <p:sldId id="279" r:id="rId13"/>
    <p:sldId id="280" r:id="rId14"/>
    <p:sldId id="316" r:id="rId15"/>
    <p:sldId id="317" r:id="rId16"/>
    <p:sldId id="282" r:id="rId17"/>
    <p:sldId id="318" r:id="rId18"/>
    <p:sldId id="283" r:id="rId19"/>
    <p:sldId id="287" r:id="rId20"/>
    <p:sldId id="289" r:id="rId21"/>
    <p:sldId id="319" r:id="rId22"/>
    <p:sldId id="260" r:id="rId23"/>
    <p:sldId id="291" r:id="rId24"/>
    <p:sldId id="292" r:id="rId25"/>
    <p:sldId id="293" r:id="rId26"/>
    <p:sldId id="320" r:id="rId27"/>
    <p:sldId id="296" r:id="rId28"/>
    <p:sldId id="298" r:id="rId29"/>
    <p:sldId id="301" r:id="rId30"/>
    <p:sldId id="321" r:id="rId31"/>
    <p:sldId id="302" r:id="rId32"/>
    <p:sldId id="322" r:id="rId33"/>
    <p:sldId id="303" r:id="rId34"/>
    <p:sldId id="323" r:id="rId35"/>
    <p:sldId id="304" r:id="rId36"/>
    <p:sldId id="305" r:id="rId37"/>
    <p:sldId id="324" r:id="rId38"/>
    <p:sldId id="261" r:id="rId39"/>
    <p:sldId id="308" r:id="rId40"/>
    <p:sldId id="311" r:id="rId41"/>
    <p:sldId id="325" r:id="rId42"/>
    <p:sldId id="312" r:id="rId43"/>
    <p:sldId id="313" r:id="rId44"/>
    <p:sldId id="315" r:id="rId45"/>
    <p:sldId id="326" r:id="rId46"/>
  </p:sldIdLst>
  <p:sldSz cx="12198350" cy="6869113"/>
  <p:notesSz cx="6858000" cy="9144000"/>
  <p:defaultTextStyle>
    <a:defPPr>
      <a:defRPr lang="zh-CN"/>
    </a:defPPr>
    <a:lvl1pPr marL="0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754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9508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4261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9015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3769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8523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3277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8030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  <a:srgbClr val="FFFFFF"/>
    <a:srgbClr val="99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150" autoAdjust="0"/>
    <p:restoredTop sz="94660"/>
  </p:normalViewPr>
  <p:slideViewPr>
    <p:cSldViewPr>
      <p:cViewPr varScale="1">
        <p:scale>
          <a:sx n="114" d="100"/>
          <a:sy n="114" d="100"/>
        </p:scale>
        <p:origin x="-864" y="-96"/>
      </p:cViewPr>
      <p:guideLst>
        <p:guide orient="horz" pos="2164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876" y="2133878"/>
            <a:ext cx="10368598" cy="147240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753" y="3892497"/>
            <a:ext cx="8538845" cy="1755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9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9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3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8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3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C:\Users\Administrator\Desktop\国家英语概况\英语国家概况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8350" cy="68707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75084"/>
            <a:ext cx="2744629" cy="586100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5084"/>
            <a:ext cx="8030580" cy="586100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C:\Users\Administrator\Desktop\001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3676" y="6473113"/>
            <a:ext cx="348837" cy="360000"/>
          </a:xfrm>
          <a:prstGeom prst="rect">
            <a:avLst/>
          </a:prstGeom>
          <a:noFill/>
        </p:spPr>
      </p:pic>
      <p:pic>
        <p:nvPicPr>
          <p:cNvPr id="8" name="Picture 3" descr="C:\Users\Administrator\Desktop\002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7025" y="6473113"/>
            <a:ext cx="348923" cy="360000"/>
          </a:xfrm>
          <a:prstGeom prst="rect">
            <a:avLst/>
          </a:prstGeom>
          <a:noFill/>
        </p:spPr>
      </p:pic>
      <p:pic>
        <p:nvPicPr>
          <p:cNvPr id="9" name="Picture 4" descr="C:\Users\Administrator\Desktop\003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68355" y="6473113"/>
            <a:ext cx="351563" cy="360000"/>
          </a:xfrm>
          <a:prstGeom prst="rect">
            <a:avLst/>
          </a:prstGeom>
          <a:noFill/>
        </p:spPr>
      </p:pic>
      <p:pic>
        <p:nvPicPr>
          <p:cNvPr id="10" name="Picture 5" descr="C:\Users\Administrator\Desktop\004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9620" y="6473113"/>
            <a:ext cx="351628" cy="360000"/>
          </a:xfrm>
          <a:prstGeom prst="rect">
            <a:avLst/>
          </a:prstGeom>
          <a:noFill/>
        </p:spPr>
      </p:pic>
      <p:cxnSp>
        <p:nvCxnSpPr>
          <p:cNvPr id="12" name="直接连接符 11"/>
          <p:cNvCxnSpPr/>
          <p:nvPr userDrawn="1"/>
        </p:nvCxnSpPr>
        <p:spPr>
          <a:xfrm>
            <a:off x="775" y="987298"/>
            <a:ext cx="12196800" cy="1588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585" y="4414042"/>
            <a:ext cx="10368598" cy="1364282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585" y="2911424"/>
            <a:ext cx="10368598" cy="150261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7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95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42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90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37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85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32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80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7" y="1602794"/>
            <a:ext cx="5387605" cy="45332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0828" y="1602794"/>
            <a:ext cx="5387605" cy="45332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7600"/>
            <a:ext cx="5389723" cy="64079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754" indent="0">
              <a:buNone/>
              <a:defRPr sz="2400" b="1"/>
            </a:lvl2pPr>
            <a:lvl3pPr marL="1089508" indent="0">
              <a:buNone/>
              <a:defRPr sz="2100" b="1"/>
            </a:lvl3pPr>
            <a:lvl4pPr marL="1634261" indent="0">
              <a:buNone/>
              <a:defRPr sz="1900" b="1"/>
            </a:lvl4pPr>
            <a:lvl5pPr marL="2179015" indent="0">
              <a:buNone/>
              <a:defRPr sz="1900" b="1"/>
            </a:lvl5pPr>
            <a:lvl6pPr marL="2723769" indent="0">
              <a:buNone/>
              <a:defRPr sz="1900" b="1"/>
            </a:lvl6pPr>
            <a:lvl7pPr marL="3268523" indent="0">
              <a:buNone/>
              <a:defRPr sz="1900" b="1"/>
            </a:lvl7pPr>
            <a:lvl8pPr marL="3813277" indent="0">
              <a:buNone/>
              <a:defRPr sz="1900" b="1"/>
            </a:lvl8pPr>
            <a:lvl9pPr marL="4358030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8399"/>
            <a:ext cx="5389723" cy="395769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593" y="1537600"/>
            <a:ext cx="5391840" cy="64079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754" indent="0">
              <a:buNone/>
              <a:defRPr sz="2400" b="1"/>
            </a:lvl2pPr>
            <a:lvl3pPr marL="1089508" indent="0">
              <a:buNone/>
              <a:defRPr sz="2100" b="1"/>
            </a:lvl3pPr>
            <a:lvl4pPr marL="1634261" indent="0">
              <a:buNone/>
              <a:defRPr sz="1900" b="1"/>
            </a:lvl4pPr>
            <a:lvl5pPr marL="2179015" indent="0">
              <a:buNone/>
              <a:defRPr sz="1900" b="1"/>
            </a:lvl5pPr>
            <a:lvl6pPr marL="2723769" indent="0">
              <a:buNone/>
              <a:defRPr sz="1900" b="1"/>
            </a:lvl6pPr>
            <a:lvl7pPr marL="3268523" indent="0">
              <a:buNone/>
              <a:defRPr sz="1900" b="1"/>
            </a:lvl7pPr>
            <a:lvl8pPr marL="3813277" indent="0">
              <a:buNone/>
              <a:defRPr sz="1900" b="1"/>
            </a:lvl8pPr>
            <a:lvl9pPr marL="4358030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593" y="2178399"/>
            <a:ext cx="5391840" cy="395769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775" y="987298"/>
            <a:ext cx="12196800" cy="1588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3492"/>
            <a:ext cx="4013173" cy="116393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9216" y="273493"/>
            <a:ext cx="6819216" cy="586259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18" y="1437426"/>
            <a:ext cx="4013173" cy="4698665"/>
          </a:xfrm>
        </p:spPr>
        <p:txBody>
          <a:bodyPr/>
          <a:lstStyle>
            <a:lvl1pPr marL="0" indent="0">
              <a:buNone/>
              <a:defRPr sz="1700"/>
            </a:lvl1pPr>
            <a:lvl2pPr marL="544754" indent="0">
              <a:buNone/>
              <a:defRPr sz="1400"/>
            </a:lvl2pPr>
            <a:lvl3pPr marL="1089508" indent="0">
              <a:buNone/>
              <a:defRPr sz="1200"/>
            </a:lvl3pPr>
            <a:lvl4pPr marL="1634261" indent="0">
              <a:buNone/>
              <a:defRPr sz="1100"/>
            </a:lvl4pPr>
            <a:lvl5pPr marL="2179015" indent="0">
              <a:buNone/>
              <a:defRPr sz="1100"/>
            </a:lvl5pPr>
            <a:lvl6pPr marL="2723769" indent="0">
              <a:buNone/>
              <a:defRPr sz="1100"/>
            </a:lvl6pPr>
            <a:lvl7pPr marL="3268523" indent="0">
              <a:buNone/>
              <a:defRPr sz="1100"/>
            </a:lvl7pPr>
            <a:lvl8pPr marL="3813277" indent="0">
              <a:buNone/>
              <a:defRPr sz="1100"/>
            </a:lvl8pPr>
            <a:lvl9pPr marL="435803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962" y="4808379"/>
            <a:ext cx="7319010" cy="5676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962" y="613768"/>
            <a:ext cx="7319010" cy="4121468"/>
          </a:xfrm>
        </p:spPr>
        <p:txBody>
          <a:bodyPr/>
          <a:lstStyle>
            <a:lvl1pPr marL="0" indent="0">
              <a:buNone/>
              <a:defRPr sz="3800"/>
            </a:lvl1pPr>
            <a:lvl2pPr marL="544754" indent="0">
              <a:buNone/>
              <a:defRPr sz="3300"/>
            </a:lvl2pPr>
            <a:lvl3pPr marL="1089508" indent="0">
              <a:buNone/>
              <a:defRPr sz="2900"/>
            </a:lvl3pPr>
            <a:lvl4pPr marL="1634261" indent="0">
              <a:buNone/>
              <a:defRPr sz="2400"/>
            </a:lvl4pPr>
            <a:lvl5pPr marL="2179015" indent="0">
              <a:buNone/>
              <a:defRPr sz="2400"/>
            </a:lvl5pPr>
            <a:lvl6pPr marL="2723769" indent="0">
              <a:buNone/>
              <a:defRPr sz="2400"/>
            </a:lvl6pPr>
            <a:lvl7pPr marL="3268523" indent="0">
              <a:buNone/>
              <a:defRPr sz="2400"/>
            </a:lvl7pPr>
            <a:lvl8pPr marL="3813277" indent="0">
              <a:buNone/>
              <a:defRPr sz="2400"/>
            </a:lvl8pPr>
            <a:lvl9pPr marL="4358030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962" y="5376036"/>
            <a:ext cx="7319010" cy="806166"/>
          </a:xfrm>
        </p:spPr>
        <p:txBody>
          <a:bodyPr/>
          <a:lstStyle>
            <a:lvl1pPr marL="0" indent="0">
              <a:buNone/>
              <a:defRPr sz="1700"/>
            </a:lvl1pPr>
            <a:lvl2pPr marL="544754" indent="0">
              <a:buNone/>
              <a:defRPr sz="1400"/>
            </a:lvl2pPr>
            <a:lvl3pPr marL="1089508" indent="0">
              <a:buNone/>
              <a:defRPr sz="1200"/>
            </a:lvl3pPr>
            <a:lvl4pPr marL="1634261" indent="0">
              <a:buNone/>
              <a:defRPr sz="1100"/>
            </a:lvl4pPr>
            <a:lvl5pPr marL="2179015" indent="0">
              <a:buNone/>
              <a:defRPr sz="1100"/>
            </a:lvl5pPr>
            <a:lvl6pPr marL="2723769" indent="0">
              <a:buNone/>
              <a:defRPr sz="1100"/>
            </a:lvl6pPr>
            <a:lvl7pPr marL="3268523" indent="0">
              <a:buNone/>
              <a:defRPr sz="1100"/>
            </a:lvl7pPr>
            <a:lvl8pPr marL="3813277" indent="0">
              <a:buNone/>
              <a:defRPr sz="1100"/>
            </a:lvl8pPr>
            <a:lvl9pPr marL="435803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437113"/>
            <a:ext cx="12196763" cy="43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l" eaLnBrk="0" hangingPunct="0">
              <a:defRPr/>
            </a:pPr>
            <a:r>
              <a:rPr lang="zh-CN" altLang="en-US" dirty="0" smtClean="0">
                <a:solidFill>
                  <a:schemeClr val="tx1"/>
                </a:solidFill>
              </a:rPr>
              <a:t>大连理工大学出版社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602794"/>
            <a:ext cx="10978515" cy="4533297"/>
          </a:xfrm>
          <a:prstGeom prst="rect">
            <a:avLst/>
          </a:prstGeom>
        </p:spPr>
        <p:txBody>
          <a:bodyPr vert="horz" lIns="108951" tIns="54475" rIns="108951" bIns="5447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917" y="6366650"/>
            <a:ext cx="2846282" cy="365717"/>
          </a:xfrm>
          <a:prstGeom prst="rect">
            <a:avLst/>
          </a:prstGeom>
        </p:spPr>
        <p:txBody>
          <a:bodyPr vert="horz" lIns="108951" tIns="54475" rIns="108951" bIns="5447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7770" y="6366650"/>
            <a:ext cx="3862811" cy="365717"/>
          </a:xfrm>
          <a:prstGeom prst="rect">
            <a:avLst/>
          </a:prstGeom>
        </p:spPr>
        <p:txBody>
          <a:bodyPr vert="horz" lIns="108951" tIns="54475" rIns="108951" bIns="5447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42151" y="6366650"/>
            <a:ext cx="2846282" cy="365717"/>
          </a:xfrm>
          <a:prstGeom prst="rect">
            <a:avLst/>
          </a:prstGeom>
        </p:spPr>
        <p:txBody>
          <a:bodyPr vert="horz" lIns="108951" tIns="54475" rIns="108951" bIns="5447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6763" cy="5762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568647"/>
            <a:ext cx="12196763" cy="3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170085" y="8389"/>
            <a:ext cx="4528902" cy="540901"/>
          </a:xfrm>
          <a:prstGeom prst="rect">
            <a:avLst/>
          </a:prstGeom>
        </p:spPr>
        <p:txBody>
          <a:bodyPr vert="horz" wrap="none" lIns="108951" tIns="54475" rIns="108951" bIns="54475" rtlCol="0" anchor="ctr">
            <a:sp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9508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565" indent="-408565" algn="l" defTabSz="1089508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5225" indent="-340471" algn="l" defTabSz="1089508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1885" indent="-272377" algn="l" defTabSz="108950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6638" indent="-272377" algn="l" defTabSz="1089508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1392" indent="-272377" algn="l" defTabSz="1089508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6146" indent="-272377" algn="l" defTabSz="10895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0900" indent="-272377" algn="l" defTabSz="10895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654" indent="-272377" algn="l" defTabSz="10895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0407" indent="-272377" algn="l" defTabSz="10895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754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508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4261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9015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769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523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3277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8030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033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A Brief Introduction to Canada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175" y="1022442"/>
            <a:ext cx="1152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Canada hosted several high-profile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sporting events, including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1976 Summer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Olympics, the 1988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Winter Olympics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2010 Winter Olympics,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2007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FIFA U-20 World Cup.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2012891165344737.jpg"/>
          <p:cNvPicPr>
            <a:picLocks noChangeAspect="1" noChangeArrowheads="1"/>
          </p:cNvPicPr>
          <p:nvPr/>
        </p:nvPicPr>
        <p:blipFill>
          <a:blip r:embed="rId2"/>
          <a:srcRect r="10702"/>
          <a:stretch>
            <a:fillRect/>
          </a:stretch>
        </p:blipFill>
        <p:spPr bwMode="auto">
          <a:xfrm>
            <a:off x="384135" y="2477762"/>
            <a:ext cx="5715040" cy="3600000"/>
          </a:xfrm>
          <a:prstGeom prst="rect">
            <a:avLst/>
          </a:prstGeom>
          <a:noFill/>
        </p:spPr>
      </p:pic>
      <p:pic>
        <p:nvPicPr>
          <p:cNvPr id="2051" name="Picture 3" descr="C:\Users\Administrator\Desktop\ceZw1WbGJws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3489" y="2477762"/>
            <a:ext cx="5550633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Vocabulary Power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6306" y="1502175"/>
            <a:ext cx="9725739" cy="4188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major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较大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的； 较多的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portion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部分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v. 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把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分成多份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continent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大陆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陆地； 欧洲大陆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pastime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消遣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； 娱乐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spectator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观众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之一； 旁观者； 目击者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league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同盟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联盟， 盟约； 俱乐部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联合会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combined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联合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的； 相加的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professionally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专业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地； 内行地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1879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Lesson Review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997275"/>
            <a:ext cx="12198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396000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1 Search the information about 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Canada,</a:t>
            </a:r>
            <a:r>
              <a:rPr lang="zh-CN" altLang="en-US" sz="2000" dirty="0" smtClean="0">
                <a:solidFill>
                  <a:srgbClr val="996600"/>
                </a:solidFill>
                <a:latin typeface="Calibri" pitchFamily="34" charset="0"/>
              </a:rPr>
              <a:t> 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and fill in the following form.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347175" y="1547675"/>
          <a:ext cx="9504000" cy="46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4000"/>
              </a:tblGrid>
              <a:tr h="468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Capital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Official Languages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Recognized Regional Languages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Government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 Area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Population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Climate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National Sports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Time Zone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Famous Universities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1879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Lesson Review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997275"/>
            <a:ext cx="12198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396000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2 Gap-filling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9175" y="1759448"/>
            <a:ext cx="11520000" cy="41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lnSpc>
                <a:spcPct val="25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Canada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 largest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country in the world — after Russia — and largest on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continent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25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In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northwestern Canada, the Mackenzie River 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Great Slave Lake to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Arctic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Ocean.</a:t>
            </a:r>
          </a:p>
          <a:p>
            <a:pPr marL="457200" indent="-457200">
              <a:lnSpc>
                <a:spcPct val="25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Canada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more lakes than any other country and has much of the world’ s 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 by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far.</a:t>
            </a:r>
          </a:p>
          <a:p>
            <a:pPr marL="457200" indent="-457200">
              <a:lnSpc>
                <a:spcPct val="25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Canada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 parliamentary democracy and 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monarchy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with Queen Elizabeth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as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its head of state.</a:t>
            </a:r>
          </a:p>
          <a:p>
            <a:pPr marL="457200" indent="-457200">
              <a:lnSpc>
                <a:spcPct val="25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provinces can opt out of these, but 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 in practice.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1879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Lesson Review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997275"/>
            <a:ext cx="12198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396000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2 Gap-filling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9175" y="1759448"/>
            <a:ext cx="11520000" cy="41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lnSpc>
                <a:spcPct val="2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land occupied by Canada was inhabited by various 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aboriginal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people.</a:t>
            </a:r>
          </a:p>
          <a:p>
            <a:pPr marL="457200" indent="-457200">
              <a:lnSpc>
                <a:spcPct val="2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France ceded nearly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colonies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North Canada in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1763 after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Seven Years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 War.</a:t>
            </a:r>
          </a:p>
          <a:p>
            <a:pPr marL="457200" indent="-457200">
              <a:lnSpc>
                <a:spcPct val="2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Canada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 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composed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ten provinces and three territories.</a:t>
            </a:r>
          </a:p>
          <a:p>
            <a:pPr marL="457200" indent="-457200">
              <a:lnSpc>
                <a:spcPct val="2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Canada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 the 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country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the 2010 Winter Olympics in Vancouver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Whistler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British Columbia.</a:t>
            </a:r>
          </a:p>
          <a:p>
            <a:pPr marL="457200" indent="-457200">
              <a:lnSpc>
                <a:spcPct val="2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	Hockey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 most 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Canadians play, with 1.65 million active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participants in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2004.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1879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Lesson Review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997275"/>
            <a:ext cx="12198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3 Please retell anything about Canada, without referring to the text. Take 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turns to 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tell others any information mentioned in it, or supplement it with 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something 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else that you knew before.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3546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Economy of Canada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175" y="1014053"/>
            <a:ext cx="11520000" cy="521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Canada is one of the world’ 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wealthiest nations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with a high per capita income,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member of the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Organisation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Economic Co-operation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[1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G8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[2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It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one of the world’s top ten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trading nations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Canada is a mixed market,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ranking lower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than the U.S. but higher than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most Western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European nations on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Heritage Foundation’s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index of economic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freedom. Since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early 1990s, the Canadian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economy has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been growing rapidly, with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low unemployment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large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government surpluses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on the federal level. Today,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Canada resembles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U.S. in its market-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oriented economic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system, pattern of production,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high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living standards. As of February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2009, Canada’s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national unemployment rate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was 7.77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% . Provincial unemployment rates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vary from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low of 3.6% in Alberta to a high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14.6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% in Newfoundland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Labrador. According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the Forbes Global 2000 list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world’s largest companies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2008,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had 69 companies in the list,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ranking 5th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next to France. As of 2008, Canada’ 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total government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debt burden was the lowest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G8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According to these projections, Canada’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 debt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burden will have fallen over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50 percentage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points from the peak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1995, when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it was the second highest in the G8.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>
            <a:hlinkClick r:id="rId2" action="ppaction://hlinksldjump"/>
          </p:cNvPr>
          <p:cNvSpPr/>
          <p:nvPr/>
        </p:nvSpPr>
        <p:spPr>
          <a:xfrm>
            <a:off x="11262350" y="627004"/>
            <a:ext cx="936000" cy="3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Impact" pitchFamily="34" charset="0"/>
              </a:rPr>
              <a:t>Note</a:t>
            </a:r>
            <a:endParaRPr lang="zh-CN" altLang="en-US" sz="20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3546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Economy of Canada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11262350" y="627004"/>
            <a:ext cx="936000" cy="3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Impact" pitchFamily="34" charset="0"/>
              </a:rPr>
              <a:t>Back</a:t>
            </a:r>
            <a:endParaRPr lang="zh-CN" altLang="en-US" sz="2000" dirty="0">
              <a:latin typeface="Impa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175" y="1577168"/>
            <a:ext cx="10800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50000"/>
              </a:lnSpc>
            </a:pPr>
            <a:r>
              <a:rPr lang="en-US" altLang="zh-CN" sz="2000" dirty="0" smtClean="0"/>
              <a:t>[1] </a:t>
            </a:r>
            <a:r>
              <a:rPr lang="en-US" altLang="zh-CN" sz="2000" dirty="0" smtClean="0"/>
              <a:t>	</a:t>
            </a:r>
            <a:r>
              <a:rPr lang="zh-CN" altLang="en-US" sz="2000" dirty="0" smtClean="0"/>
              <a:t>经济</a:t>
            </a:r>
            <a:r>
              <a:rPr lang="zh-CN" altLang="en-US" sz="2000" dirty="0" smtClean="0"/>
              <a:t>合作与发展组织 </a:t>
            </a:r>
            <a:r>
              <a:rPr lang="en-US" altLang="zh-CN" sz="2000" dirty="0" smtClean="0"/>
              <a:t>(OECD)</a:t>
            </a:r>
            <a:r>
              <a:rPr lang="zh-CN" altLang="en-US" sz="2000" dirty="0" smtClean="0"/>
              <a:t> </a:t>
            </a:r>
            <a:r>
              <a:rPr lang="zh-CN" altLang="en-US" sz="2000" dirty="0" smtClean="0"/>
              <a:t>， 是由</a:t>
            </a:r>
            <a:r>
              <a:rPr lang="en-US" altLang="zh-CN" sz="2000" dirty="0" smtClean="0"/>
              <a:t>30</a:t>
            </a:r>
            <a:r>
              <a:rPr lang="zh-CN" altLang="en-US" sz="2000" dirty="0" smtClean="0"/>
              <a:t>个</a:t>
            </a:r>
            <a:r>
              <a:rPr lang="zh-CN" altLang="en-US" sz="2000" dirty="0" smtClean="0"/>
              <a:t>市场经济国家组成的政府间国际经济</a:t>
            </a:r>
            <a:r>
              <a:rPr lang="zh-CN" altLang="en-US" sz="2000" dirty="0" smtClean="0"/>
              <a:t>组织</a:t>
            </a:r>
            <a:r>
              <a:rPr lang="zh-CN" altLang="en-US" sz="2000" dirty="0" smtClean="0"/>
              <a:t>， 经合组织的历史可以追溯到二战后</a:t>
            </a:r>
            <a:r>
              <a:rPr lang="zh-CN" altLang="en-US" sz="2000" dirty="0" smtClean="0"/>
              <a:t>重建</a:t>
            </a:r>
            <a:r>
              <a:rPr lang="zh-CN" altLang="en-US" sz="2000" dirty="0" smtClean="0"/>
              <a:t>欧洲经济的马歇尔计划， 在本质上， </a:t>
            </a:r>
            <a:r>
              <a:rPr lang="zh-CN" altLang="en-US" sz="2000" dirty="0" smtClean="0"/>
              <a:t>成员国</a:t>
            </a:r>
            <a:r>
              <a:rPr lang="zh-CN" altLang="en-US" sz="2000" dirty="0" smtClean="0"/>
              <a:t>仅限于实行市场经济和多元民主国家。</a:t>
            </a:r>
          </a:p>
          <a:p>
            <a:pPr marL="457200" indent="-457200" algn="just">
              <a:lnSpc>
                <a:spcPct val="250000"/>
              </a:lnSpc>
            </a:pPr>
            <a:r>
              <a:rPr lang="en-US" altLang="zh-CN" sz="2000" dirty="0" smtClean="0"/>
              <a:t>[2</a:t>
            </a:r>
            <a:r>
              <a:rPr lang="en-US" altLang="zh-CN" sz="2000" dirty="0" smtClean="0"/>
              <a:t>]	</a:t>
            </a:r>
            <a:r>
              <a:rPr lang="zh-CN" altLang="en-US" sz="2000" dirty="0" smtClean="0"/>
              <a:t>八</a:t>
            </a:r>
            <a:r>
              <a:rPr lang="zh-CN" altLang="en-US" sz="2000" dirty="0" smtClean="0"/>
              <a:t>国集团首脑会议 </a:t>
            </a:r>
            <a:r>
              <a:rPr lang="en-US" altLang="zh-CN" sz="2000" dirty="0" smtClean="0"/>
              <a:t>(G8 Summit)</a:t>
            </a:r>
            <a:r>
              <a:rPr lang="zh-CN" altLang="en-US" sz="2000" dirty="0" smtClean="0"/>
              <a:t>由</a:t>
            </a:r>
            <a:r>
              <a:rPr lang="zh-CN" altLang="en-US" sz="2000" dirty="0" smtClean="0"/>
              <a:t>西方七国首脑会议</a:t>
            </a:r>
            <a:r>
              <a:rPr lang="zh-CN" altLang="en-US" sz="2000" dirty="0" smtClean="0"/>
              <a:t>演变而来， 八国是指美国、 </a:t>
            </a:r>
            <a:r>
              <a:rPr lang="zh-CN" altLang="en-US" sz="2000" dirty="0" smtClean="0"/>
              <a:t>英国</a:t>
            </a:r>
            <a:r>
              <a:rPr lang="zh-CN" altLang="en-US" sz="2000" dirty="0" smtClean="0"/>
              <a:t>、 法国、 德国、 意大利、 加拿大、 日本和</a:t>
            </a:r>
            <a:r>
              <a:rPr lang="zh-CN" altLang="en-US" sz="2000" dirty="0" smtClean="0"/>
              <a:t>俄罗斯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3546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Economy of Canada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175" y="1099716"/>
            <a:ext cx="11520000" cy="514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Canada is one of the world’ 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suppliers of agricultural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products.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past century, the growth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manufacturing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mining, and service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sectors has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transformed the nation from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largely rural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economy into one primarily industrial and urban. As with other first world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nations,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Canadian economy is dominated by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service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industry, which employs about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three quarters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Canadians. However,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unusual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among developed countries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importance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the primary sector, with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logging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oil industries being two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Canada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’ s most important.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one of the few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developed nations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that are net exporters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energy. Atlantic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Canada has vast offshore deposits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natural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gas and large oil and gas resources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central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Alberta. The vast Athabasca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Oil Sands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give Canada the world’ 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second-largest oil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reserves, behind Saudi Arabia.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Quebec, British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Columbia, Newfoundland &amp;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Labrador, one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the most important suppliers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wheat, canola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and other grains. Canada is the world’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 largest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producer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zinc and uranium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world leader in many other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natural resources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such as gold,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nickel,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lead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many towns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northern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part of the country,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where agriculture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difficult, because of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nearby mine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or source of timber. Canada also has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sizable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manufacturing sector central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southern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Ontario and Quebec,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with automobiles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aeronautics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representing particularly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important industries.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Vocabulary Power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525" y="1148540"/>
            <a:ext cx="1055930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per capita income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人均收入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heritage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遗产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世袭财产， 继承物； 遗留物； 传统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foundation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基金会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基金， 维持基金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rapidly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很快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地， 立即， 迅速地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unemployment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失业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； 失业状态， 失业人数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体系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； 系统， 制度， 体制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133572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Canada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 eaLnBrk="0" hangingPunct="0">
              <a:defRPr/>
            </a:pPr>
            <a:r>
              <a:rPr lang="en-US" altLang="zh-CN" dirty="0" smtClean="0">
                <a:latin typeface="Impact" pitchFamily="34" charset="0"/>
              </a:rPr>
              <a:t>Chapter </a:t>
            </a:r>
            <a:r>
              <a:rPr lang="en-US" altLang="zh-CN" dirty="0" smtClean="0">
                <a:latin typeface="Impact" pitchFamily="34" charset="0"/>
              </a:rPr>
              <a:t>Three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8" name="剪去单角的矩形 7"/>
          <p:cNvSpPr/>
          <p:nvPr/>
        </p:nvSpPr>
        <p:spPr>
          <a:xfrm>
            <a:off x="1598581" y="2020311"/>
            <a:ext cx="2500330" cy="914400"/>
          </a:xfrm>
          <a:prstGeom prst="snip1Rect">
            <a:avLst>
              <a:gd name="adj" fmla="val 50000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单角的矩形 8"/>
          <p:cNvSpPr/>
          <p:nvPr/>
        </p:nvSpPr>
        <p:spPr>
          <a:xfrm>
            <a:off x="1598581" y="2474106"/>
            <a:ext cx="9001188" cy="2196000"/>
          </a:xfrm>
          <a:prstGeom prst="snip1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03575" y="2041107"/>
            <a:ext cx="1923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Learning Goals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0019" y="2518136"/>
            <a:ext cx="878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00" indent="-396000"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en-US" altLang="zh-CN" sz="2000" dirty="0" smtClean="0"/>
              <a:t>To understand the geographical position</a:t>
            </a:r>
            <a:r>
              <a:rPr lang="zh-CN" altLang="en-US" sz="2000" dirty="0" smtClean="0"/>
              <a:t>， </a:t>
            </a:r>
            <a:r>
              <a:rPr lang="en-US" altLang="zh-CN" sz="2000" dirty="0" smtClean="0"/>
              <a:t>history</a:t>
            </a:r>
            <a:r>
              <a:rPr lang="zh-CN" altLang="en-US" sz="2000" dirty="0" smtClean="0"/>
              <a:t>， </a:t>
            </a:r>
            <a:r>
              <a:rPr lang="en-US" altLang="zh-CN" sz="2000" dirty="0" smtClean="0"/>
              <a:t>climate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economy</a:t>
            </a:r>
            <a:r>
              <a:rPr lang="zh-CN" altLang="en-US" sz="2000" dirty="0" smtClean="0"/>
              <a:t>， </a:t>
            </a:r>
            <a:r>
              <a:rPr lang="en-US" altLang="zh-CN" sz="2000" dirty="0" smtClean="0"/>
              <a:t>as well as </a:t>
            </a:r>
            <a:r>
              <a:rPr lang="en-US" altLang="zh-CN" sz="2000" dirty="0" smtClean="0"/>
              <a:t>the main </a:t>
            </a:r>
            <a:r>
              <a:rPr lang="en-US" altLang="zh-CN" sz="2000" dirty="0" smtClean="0"/>
              <a:t>pillars of Economy in Canada.</a:t>
            </a:r>
          </a:p>
          <a:p>
            <a:pPr marL="396000" indent="-396000"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en-US" altLang="zh-CN" sz="2000" dirty="0" smtClean="0"/>
              <a:t>To know more about vocational education in Canada.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1879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Lesson Review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997275"/>
            <a:ext cx="12198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396000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Gap-filling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9175" y="1759448"/>
            <a:ext cx="11520000" cy="41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8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Canada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one of the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 top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 trading nations.</a:t>
            </a:r>
          </a:p>
          <a:p>
            <a:pPr marL="457200" indent="-457200" algn="just">
              <a:lnSpc>
                <a:spcPct val="18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Canada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resembles the U.S. in its market-oriented economic system, ___________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production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and high living standards.</a:t>
            </a:r>
          </a:p>
          <a:p>
            <a:pPr marL="457200" indent="-457200" algn="just">
              <a:lnSpc>
                <a:spcPct val="18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Canadian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been growing rapidly.</a:t>
            </a:r>
          </a:p>
          <a:p>
            <a:pPr marL="457200" indent="-457200" algn="just">
              <a:lnSpc>
                <a:spcPct val="18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Canada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___________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few developed nations that are net exporters of energy.</a:t>
            </a:r>
          </a:p>
          <a:p>
            <a:pPr marL="457200" indent="-457200" algn="just">
              <a:lnSpc>
                <a:spcPct val="18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Atlantic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Canada ___________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vast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offshore deposits of natural gas and large oil and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 resources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central in Alberta.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1879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Lesson Review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997275"/>
            <a:ext cx="12198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396000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Gap-filling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9175" y="1759448"/>
            <a:ext cx="11520000" cy="41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2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Canada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 s debt burden ___________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percentage points from the peak in 1995.</a:t>
            </a:r>
          </a:p>
          <a:p>
            <a:pPr marL="457200" indent="-457200" algn="just">
              <a:lnSpc>
                <a:spcPct val="2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Canada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 s ___________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unemployment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rate was 7.77%.</a:t>
            </a:r>
          </a:p>
          <a:p>
            <a:pPr marL="457200" indent="-457200" algn="just">
              <a:lnSpc>
                <a:spcPct val="2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Canadian economy is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dominated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___________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service industry, which employs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about three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quarters of Canadians.</a:t>
            </a:r>
          </a:p>
          <a:p>
            <a:pPr marL="457200" indent="-457200" algn="just">
              <a:lnSpc>
                <a:spcPct val="2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One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important ___________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wheat, canola, and other grains.</a:t>
            </a:r>
          </a:p>
          <a:p>
            <a:pPr marL="457200" indent="-457200" algn="just">
              <a:lnSpc>
                <a:spcPct val="2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Where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agriculture is difficult, ___________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nearby mine or source of timber.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3655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Education in Canada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78127"/>
            <a:ext cx="11520000" cy="521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Education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Canada is provided,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funded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overseen by federal, provincial,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local governments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Education is within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provincial jurisdiction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the curriculum is overseen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province. Education in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generally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divided into Elementary (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Primary School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Public School), followed by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Secondary (High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School) and Post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Secondary (University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College). Within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provinces under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ministry of education, there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district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school boards administering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educational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programs.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Education is compulsory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up to the age of 16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every province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Canada, except for Ontario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Brunswick, where the compulsory age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18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In some provinces early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leaving exemptions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 be granted under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certain circumstances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at 14. Canada generally has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190 school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days in the year, officially starting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from September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(after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Day) to the end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June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(usually the last Friday of the month).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Canadian education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systems continue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up to Grade 12 (age 17 to 18).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Quebec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the typical high school term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ends after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Secondary V, the same as to Grade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11 (age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16 to 17); following this, students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who wish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pursue their studies to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university level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have to attend CEGEP.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3655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Education in Canada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78127"/>
            <a:ext cx="11520000" cy="499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Pre-university</a:t>
            </a:r>
            <a:endParaRPr lang="en-US" altLang="zh-CN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8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education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secondary education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combined are sometimes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referred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 K-12 (Kindergarten through Grade 12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). It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should be noted that this structure can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vary from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school to school, and from province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province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In contrast, Ontario is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only province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which provides two levels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Kindergarten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(Junior and Senior).</a:t>
            </a:r>
          </a:p>
          <a:p>
            <a:pPr algn="just">
              <a:lnSpc>
                <a:spcPct val="18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Canada, secondary schooling,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known 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high school or collegiate institute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or “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école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secondaire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” or secondary school,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differs depending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on the province in which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one resides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Additionally, grade structure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may vary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within a province and even within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school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division. Education is compulsory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age of 16 in every province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Canada, except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Ontario and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Brunswick (where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compulsory age is 18).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3655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Education in Canada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78127"/>
            <a:ext cx="11520000" cy="525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Post-secondary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Post-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secondary education in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also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responsibility of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individual provinces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territories. Those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governments provide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majority of funding to their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public post-secondary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institutions, with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remainder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funding coming from tuition fees,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federal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government, and research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grants. Compared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with other countries in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past,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has had the highest tertiary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school enrollment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 a percentage of their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graduating population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Nearly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all post-secondary institutions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have the authority to grant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academic credentials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(i.e., diplomas or degrees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). Generally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speaking, universities grant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degrees (e.g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., Bachelor’ s, Master’ s or Doctor’ s degree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), while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colleges, which typically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offer vocationally-oriented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programs, grant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diplomas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certificates. The main variation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between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provinces, with respect to universities,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amount of funding they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receive. Universities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Quebec receive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most funding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have the lowest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tuitions. Universities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Atlantic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generally receive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least funding and some,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like Acadia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University, are almost wholly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reliant 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private funding.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3655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Education in Canada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61349"/>
            <a:ext cx="11520000" cy="521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Private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Schools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8% of students are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private schools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A minority of these are elite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private schools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These schools are attended by only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small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fraction of students, but do have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great deal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prestige and prominence. It 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not unusual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the wealthy and prominent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send their children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public schools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especially in the lower grades.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far larger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portion of private schools are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religious based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institutions. Private schools are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also used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study outside the country.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example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CCI has an Ontario curriculum,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but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students study in Italy.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Private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Universities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present, all private universities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maintain a religious history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or foundation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British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Columbia’s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Quest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University will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become the first privately funded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liberal arts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university without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denominational affiliation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(although it is not the first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private liberal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arts university). Many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provinces, including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Ontario and Alberta, have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passed legislation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allowing private degree-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granting institutions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(not necessarily universities)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operate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there.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3655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Education in Canada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61349"/>
            <a:ext cx="115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Many Canadians remain polarized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issue of permitting private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universities into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Canadian market. On the one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hand, Canada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’ s top universities find it difficult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compete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with the private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American powerhouses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because of funding, but 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other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hand, the fact that the price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private universities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tends to exclude those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who cannot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pay that much for their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education could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prevent a significant portion of Canada’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 population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from being able to attend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these schools.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Religious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Schools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province deals differently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with private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religious schools. In Ontario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Catholic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system continues to be fully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publicly funded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but other faiths receive no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such funding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Ontario has several private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Jewish, Muslim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and Christian schools, but all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funded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through tuition fees. Since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Catholic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school system is entrenched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constitution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the Supreme Court has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ruled that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this system is constitutional.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These schools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have to follow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provincial curriculum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meet all standards, but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given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considerable freedom in other areas.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all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other provinces, private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religious schools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receive some funding, but not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 much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 the public system.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Vocabulary Power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6348" y="1148540"/>
            <a:ext cx="75456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jurisdiction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司法权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审判权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curriculum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课程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exemption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免税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免除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collegiate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大学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的， 学院的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prestige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声望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威望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prominence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显著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卓越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My Project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997275"/>
            <a:ext cx="12198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396000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Search the following information and present your findings to your classmates.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794676" y="1905000"/>
            <a:ext cx="6608998" cy="685800"/>
            <a:chOff x="2362200" y="1905000"/>
            <a:chExt cx="6608998" cy="685800"/>
          </a:xfrm>
        </p:grpSpPr>
        <p:sp>
          <p:nvSpPr>
            <p:cNvPr id="26" name="AutoShape 42"/>
            <p:cNvSpPr>
              <a:spLocks noChangeArrowheads="1"/>
            </p:cNvSpPr>
            <p:nvPr/>
          </p:nvSpPr>
          <p:spPr bwMode="gray">
            <a:xfrm>
              <a:off x="2743198" y="2013900"/>
              <a:ext cx="6228000" cy="46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45AB7D"/>
              </a:solidFill>
              <a:round/>
              <a:headEnd/>
              <a:tailEnd/>
            </a:ln>
            <a:effectLst>
              <a:outerShdw dist="99190" dir="2388334" algn="ctr" rotWithShape="0">
                <a:srgbClr val="DDDDDD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utoShape 43"/>
            <p:cNvSpPr>
              <a:spLocks noChangeArrowheads="1"/>
            </p:cNvSpPr>
            <p:nvPr/>
          </p:nvSpPr>
          <p:spPr bwMode="gray">
            <a:xfrm>
              <a:off x="2362200" y="1905000"/>
              <a:ext cx="685800" cy="685800"/>
            </a:xfrm>
            <a:prstGeom prst="diamond">
              <a:avLst/>
            </a:prstGeom>
            <a:solidFill>
              <a:srgbClr val="45AB7D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itchFamily="34" charset="0"/>
                </a:rPr>
                <a:t>1</a:t>
              </a:r>
              <a:endParaRPr kumimoji="0" lang="zh-CN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</a:endParaRPr>
            </a:p>
          </p:txBody>
        </p:sp>
        <p:sp>
          <p:nvSpPr>
            <p:cNvPr id="28" name="Text Box 44"/>
            <p:cNvSpPr txBox="1">
              <a:spLocks noChangeArrowheads="1"/>
            </p:cNvSpPr>
            <p:nvPr/>
          </p:nvSpPr>
          <p:spPr bwMode="gray">
            <a:xfrm>
              <a:off x="3137753" y="2047845"/>
              <a:ext cx="546175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algn="ctr" defTabSz="914400" eaLnBrk="0" hangingPunct="0"/>
              <a:r>
                <a:rPr lang="en-US" altLang="zh-CN" sz="2000" kern="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degree granting powers of pre-university in Canada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794676" y="3384158"/>
            <a:ext cx="6608998" cy="685800"/>
            <a:chOff x="2362200" y="3384158"/>
            <a:chExt cx="6608998" cy="685800"/>
          </a:xfrm>
        </p:grpSpPr>
        <p:sp>
          <p:nvSpPr>
            <p:cNvPr id="31" name="AutoShape 47"/>
            <p:cNvSpPr>
              <a:spLocks noChangeArrowheads="1"/>
            </p:cNvSpPr>
            <p:nvPr/>
          </p:nvSpPr>
          <p:spPr bwMode="gray">
            <a:xfrm>
              <a:off x="2743198" y="3493058"/>
              <a:ext cx="6228000" cy="46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77B7E7"/>
              </a:solidFill>
              <a:round/>
              <a:headEnd/>
              <a:tailEnd/>
            </a:ln>
            <a:effectLst>
              <a:outerShdw dist="99190" dir="2388334" algn="ctr" rotWithShape="0">
                <a:srgbClr val="DDDDDD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AutoShape 48"/>
            <p:cNvSpPr>
              <a:spLocks noChangeArrowheads="1"/>
            </p:cNvSpPr>
            <p:nvPr/>
          </p:nvSpPr>
          <p:spPr bwMode="gray">
            <a:xfrm>
              <a:off x="2362200" y="3384158"/>
              <a:ext cx="685800" cy="685800"/>
            </a:xfrm>
            <a:prstGeom prst="diamond">
              <a:avLst/>
            </a:prstGeom>
            <a:solidFill>
              <a:srgbClr val="77B7E7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itchFamily="34" charset="0"/>
                </a:rPr>
                <a:t>2</a:t>
              </a:r>
              <a:endParaRPr kumimoji="0" lang="zh-CN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</a:endParaRPr>
            </a:p>
          </p:txBody>
        </p:sp>
        <p:sp>
          <p:nvSpPr>
            <p:cNvPr id="33" name="Text Box 49"/>
            <p:cNvSpPr txBox="1">
              <a:spLocks noChangeArrowheads="1"/>
            </p:cNvSpPr>
            <p:nvPr/>
          </p:nvSpPr>
          <p:spPr bwMode="gray">
            <a:xfrm>
              <a:off x="3137753" y="3527003"/>
              <a:ext cx="4605749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algn="ctr" defTabSz="914400" eaLnBrk="0" hangingPunct="0"/>
              <a:r>
                <a:rPr lang="en-US" altLang="zh-CN" sz="2000" kern="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private schools in different parts of Canada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794676" y="4863316"/>
            <a:ext cx="6608998" cy="685800"/>
            <a:chOff x="2362200" y="4863316"/>
            <a:chExt cx="6608998" cy="685800"/>
          </a:xfrm>
        </p:grpSpPr>
        <p:sp>
          <p:nvSpPr>
            <p:cNvPr id="36" name="AutoShape 52"/>
            <p:cNvSpPr>
              <a:spLocks noChangeArrowheads="1"/>
            </p:cNvSpPr>
            <p:nvPr/>
          </p:nvSpPr>
          <p:spPr bwMode="gray">
            <a:xfrm>
              <a:off x="2743198" y="4972216"/>
              <a:ext cx="6228000" cy="46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9999FF"/>
              </a:solidFill>
              <a:round/>
              <a:headEnd/>
              <a:tailEnd/>
            </a:ln>
            <a:effectLst>
              <a:outerShdw dist="99190" dir="2388334" algn="ctr" rotWithShape="0">
                <a:srgbClr val="DDDDDD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53"/>
            <p:cNvSpPr>
              <a:spLocks noChangeArrowheads="1"/>
            </p:cNvSpPr>
            <p:nvPr/>
          </p:nvSpPr>
          <p:spPr bwMode="gray">
            <a:xfrm>
              <a:off x="2362200" y="4863316"/>
              <a:ext cx="685800" cy="685800"/>
            </a:xfrm>
            <a:prstGeom prst="diamond">
              <a:avLst/>
            </a:prstGeom>
            <a:solidFill>
              <a:srgbClr val="9999FF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itchFamily="34" charset="0"/>
                </a:rPr>
                <a:t>3</a:t>
              </a:r>
              <a:endParaRPr kumimoji="0" lang="zh-CN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</a:endParaRPr>
            </a:p>
          </p:txBody>
        </p:sp>
        <p:sp>
          <p:nvSpPr>
            <p:cNvPr id="38" name="Text Box 54"/>
            <p:cNvSpPr txBox="1">
              <a:spLocks noChangeArrowheads="1"/>
            </p:cNvSpPr>
            <p:nvPr/>
          </p:nvSpPr>
          <p:spPr bwMode="gray">
            <a:xfrm>
              <a:off x="3137753" y="5006161"/>
              <a:ext cx="4450257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algn="ctr" defTabSz="914400" eaLnBrk="0" hangingPunct="0"/>
              <a:r>
                <a:rPr lang="en-US" altLang="zh-CN" sz="2000" kern="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the role of religion in Canadian education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History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22442"/>
            <a:ext cx="11520000" cy="521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Nation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Inuit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[1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traditions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maintain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that indigenous people have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resided 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their lands since the beginning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time, while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archaeological studies support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human presence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the northern Yukon from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26,500 years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ago, and in southern Ontario from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9,500 years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ago. Europeans first arrived when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Vikings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settled briefly at L’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Anse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aux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Meadows around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AD 1000; following the failure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that colony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there was no further attempt at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North American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exploration until 1497, when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John Cabot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explored Canada’ s Atlantic coast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England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followed by Jacques Cartier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1534 for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France.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French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explorers arrived in 1603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established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first permanent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European settlements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at Port Royal in 1605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Quebec City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1608. These would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become, respectively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the capitals of Acadia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Canada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Among French colonists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France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Canadians extensively settled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Saint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Lawrence River valley, Acadians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settled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present-day Maritimes, while French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fur traders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Catholic missionaries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explored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Great Lakes, Hudson Bay,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Mississippi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watershed to Louisiana.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French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Iroquois Wars broke out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over control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the fur trade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11262350" y="627004"/>
            <a:ext cx="936000" cy="3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Impact" pitchFamily="34" charset="0"/>
              </a:rPr>
              <a:t>Note</a:t>
            </a:r>
            <a:endParaRPr lang="zh-CN" altLang="en-US" sz="20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133572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Canada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 eaLnBrk="0" hangingPunct="0">
              <a:defRPr/>
            </a:pPr>
            <a:r>
              <a:rPr lang="en-US" altLang="zh-CN" dirty="0" smtClean="0">
                <a:latin typeface="Impact" pitchFamily="34" charset="0"/>
              </a:rPr>
              <a:t>Chapter Three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399175" y="1799750"/>
            <a:ext cx="5400000" cy="64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399175" y="1853750"/>
            <a:ext cx="1800000" cy="54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Section A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241919" y="1916001"/>
            <a:ext cx="25249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Exploring the World</a:t>
            </a:r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3399175" y="3152572"/>
            <a:ext cx="5400000" cy="64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圆角矩形 23"/>
          <p:cNvSpPr/>
          <p:nvPr/>
        </p:nvSpPr>
        <p:spPr>
          <a:xfrm>
            <a:off x="3399175" y="3206572"/>
            <a:ext cx="1800000" cy="54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Section B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5241919" y="3268823"/>
            <a:ext cx="299152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Broadening My Horizon</a:t>
            </a:r>
            <a:endParaRPr lang="zh-CN" altLang="en-US" dirty="0"/>
          </a:p>
        </p:txBody>
      </p:sp>
      <p:sp>
        <p:nvSpPr>
          <p:cNvPr id="27" name="圆角矩形 26"/>
          <p:cNvSpPr/>
          <p:nvPr/>
        </p:nvSpPr>
        <p:spPr>
          <a:xfrm>
            <a:off x="3399175" y="4505394"/>
            <a:ext cx="5400000" cy="64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圆角矩形 27"/>
          <p:cNvSpPr/>
          <p:nvPr/>
        </p:nvSpPr>
        <p:spPr>
          <a:xfrm>
            <a:off x="3399175" y="4559394"/>
            <a:ext cx="1800000" cy="54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Section C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5241919" y="4621645"/>
            <a:ext cx="27077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Reading for Pleasure</a:t>
            </a:r>
            <a:endParaRPr lang="zh-CN" altLang="en-US" dirty="0"/>
          </a:p>
        </p:txBody>
      </p:sp>
      <p:sp>
        <p:nvSpPr>
          <p:cNvPr id="31" name="圆角矩形 30">
            <a:hlinkClick r:id="rId2" action="ppaction://hlinksldjump"/>
          </p:cNvPr>
          <p:cNvSpPr/>
          <p:nvPr/>
        </p:nvSpPr>
        <p:spPr>
          <a:xfrm>
            <a:off x="3399175" y="4505394"/>
            <a:ext cx="5400000" cy="648000"/>
          </a:xfrm>
          <a:prstGeom prst="roundRect">
            <a:avLst>
              <a:gd name="adj" fmla="val 0"/>
            </a:avLst>
          </a:prstGeom>
          <a:solidFill>
            <a:srgbClr val="FFFFFF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圆角矩形 33">
            <a:hlinkClick r:id="rId3" action="ppaction://hlinksldjump"/>
          </p:cNvPr>
          <p:cNvSpPr/>
          <p:nvPr/>
        </p:nvSpPr>
        <p:spPr>
          <a:xfrm>
            <a:off x="3399175" y="1799750"/>
            <a:ext cx="5400000" cy="648000"/>
          </a:xfrm>
          <a:prstGeom prst="roundRect">
            <a:avLst>
              <a:gd name="adj" fmla="val 0"/>
            </a:avLst>
          </a:prstGeom>
          <a:solidFill>
            <a:srgbClr val="FFFFFF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圆角矩形 34">
            <a:hlinkClick r:id="rId4" action="ppaction://hlinksldjump"/>
          </p:cNvPr>
          <p:cNvSpPr/>
          <p:nvPr/>
        </p:nvSpPr>
        <p:spPr>
          <a:xfrm>
            <a:off x="3384531" y="3152572"/>
            <a:ext cx="5400000" cy="648000"/>
          </a:xfrm>
          <a:prstGeom prst="roundRect">
            <a:avLst>
              <a:gd name="adj" fmla="val 0"/>
            </a:avLst>
          </a:prstGeom>
          <a:solidFill>
            <a:srgbClr val="FFFFFF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History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11262350" y="627004"/>
            <a:ext cx="936000" cy="3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Impact" pitchFamily="34" charset="0"/>
              </a:rPr>
              <a:t>Back</a:t>
            </a:r>
            <a:endParaRPr lang="zh-CN" altLang="en-US" sz="2000" dirty="0">
              <a:latin typeface="Impa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9175" y="1648606"/>
            <a:ext cx="10080000" cy="3610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300000"/>
              </a:lnSpc>
            </a:pPr>
            <a:r>
              <a:rPr lang="en-US" altLang="zh-CN" sz="2000" dirty="0" smtClean="0"/>
              <a:t>[1</a:t>
            </a:r>
            <a:r>
              <a:rPr lang="en-US" altLang="zh-CN" sz="2000" dirty="0" smtClean="0"/>
              <a:t>]	</a:t>
            </a:r>
            <a:r>
              <a:rPr lang="zh-CN" altLang="en-US" sz="2000" dirty="0" smtClean="0"/>
              <a:t>加拿大</a:t>
            </a:r>
            <a:r>
              <a:rPr lang="zh-CN" altLang="en-US" sz="2000" dirty="0" smtClean="0"/>
              <a:t>北部居住着因纽特人或叫</a:t>
            </a:r>
            <a:r>
              <a:rPr lang="zh-CN" altLang="en-US" sz="2000" dirty="0" smtClean="0"/>
              <a:t>爱斯基摩人</a:t>
            </a:r>
            <a:r>
              <a:rPr lang="zh-CN" altLang="en-US" sz="2000" dirty="0" smtClean="0"/>
              <a:t>。因纽特人不喜欢人们称他们</a:t>
            </a:r>
            <a:r>
              <a:rPr lang="zh-CN" altLang="en-US" sz="2000" dirty="0" smtClean="0"/>
              <a:t>为“爱斯基摩人” </a:t>
            </a:r>
            <a:r>
              <a:rPr lang="en-US" altLang="zh-CN" sz="2000" dirty="0" smtClean="0"/>
              <a:t>(Eskimo)</a:t>
            </a:r>
            <a:r>
              <a:rPr lang="zh-CN" altLang="en-US" sz="2000" dirty="0" smtClean="0"/>
              <a:t> </a:t>
            </a:r>
            <a:r>
              <a:rPr lang="zh-CN" altLang="en-US" sz="2000" dirty="0" smtClean="0"/>
              <a:t>， 因其意为 “吃生肉的人” ， </a:t>
            </a:r>
            <a:r>
              <a:rPr lang="zh-CN" altLang="en-US" sz="2000" dirty="0" smtClean="0"/>
              <a:t>而“因纽特” </a:t>
            </a:r>
            <a:r>
              <a:rPr lang="zh-CN" altLang="en-US" sz="2000" dirty="0" smtClean="0"/>
              <a:t>是他们的自称， 意思是 “人类” 。</a:t>
            </a:r>
            <a:r>
              <a:rPr lang="zh-CN" altLang="en-US" sz="2000" dirty="0" smtClean="0"/>
              <a:t>他们</a:t>
            </a:r>
            <a:r>
              <a:rPr lang="zh-CN" altLang="en-US" sz="2000" dirty="0" smtClean="0"/>
              <a:t>主要靠猎捕海生哺乳动物和陆地</a:t>
            </a:r>
            <a:r>
              <a:rPr lang="zh-CN" altLang="en-US" sz="2000" dirty="0" smtClean="0"/>
              <a:t>哺乳动物为</a:t>
            </a:r>
            <a:r>
              <a:rPr lang="zh-CN" altLang="en-US" sz="2000" dirty="0" smtClean="0"/>
              <a:t>食， 他们的食谱中还是以肉食为主 。</a:t>
            </a:r>
            <a:endParaRPr lang="zh-CN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History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74549"/>
            <a:ext cx="11520000" cy="514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English established fishing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outposts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Newfoundland around 1610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colonized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Thirteen Colonies to the south. A series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four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Intercolonial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Wars erupted between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1689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1763. Mainland Nova Scotia came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under British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rule with the Treaty of Utrecht (1713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);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Treaty of Paris (1763) ceded Canada and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most of New France to Britain following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Seven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Years’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[2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Royal Proclamation (1763)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carved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Province of Quebec out of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France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annexed Cape Breton Island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Nova Scotia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It also restricted the language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religious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rights of French Canadians.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1769, St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John’ s Island (now Prince Edward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Island) became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separate colony.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avert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conflict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Quebec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the Quebec Act of 1774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expanded Quebec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’ s territory to the Great Lakes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Ohio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Valley and re-established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French language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Catholic faith, and French civil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law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Quebec; it angered many residents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Thirteen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Colonies, helping to fuel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American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Revolution. The Treaty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Paris (1783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 recognized American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independence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ceded territories south of the Great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Lakes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United States. Approximately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50,000 United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Empire Loyalists fled the United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States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Canada. New Brunswick was split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from Nova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Scotia as part of a reorganization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Loyalist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settlements in the Maritimes.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accommodate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English-speaking Loyalists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Quebec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the Constitutional Act of 1791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divided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province into French-speaking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Lower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English-speaking Upper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Canada, granting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each their own elected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Legislative Assembly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11262350" y="627004"/>
            <a:ext cx="936000" cy="3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Impact" pitchFamily="34" charset="0"/>
              </a:rPr>
              <a:t>Note</a:t>
            </a:r>
            <a:endParaRPr lang="zh-CN" altLang="en-US" sz="20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History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11262350" y="627004"/>
            <a:ext cx="936000" cy="3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Impact" pitchFamily="34" charset="0"/>
              </a:rPr>
              <a:t>Back</a:t>
            </a:r>
            <a:endParaRPr lang="zh-CN" altLang="en-US" sz="2000" dirty="0">
              <a:latin typeface="Impa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9175" y="2434424"/>
            <a:ext cx="10080000" cy="1763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300000"/>
              </a:lnSpc>
            </a:pPr>
            <a:r>
              <a:rPr lang="en-US" altLang="zh-CN" sz="2000" dirty="0" smtClean="0"/>
              <a:t>[2</a:t>
            </a:r>
            <a:r>
              <a:rPr lang="en-US" altLang="zh-CN" sz="2000" dirty="0" smtClean="0"/>
              <a:t>]	</a:t>
            </a:r>
            <a:r>
              <a:rPr lang="zh-CN" altLang="en-US" sz="2000" dirty="0" smtClean="0"/>
              <a:t>在</a:t>
            </a:r>
            <a:r>
              <a:rPr lang="en-US" altLang="zh-CN" sz="2000" dirty="0" smtClean="0"/>
              <a:t>1763</a:t>
            </a:r>
            <a:r>
              <a:rPr lang="zh-CN" altLang="en-US" sz="2000" dirty="0" smtClean="0"/>
              <a:t>年结束的七年战争后， 英法</a:t>
            </a:r>
            <a:r>
              <a:rPr lang="zh-CN" altLang="en-US" sz="2000" dirty="0" smtClean="0"/>
              <a:t>签订了 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巴黎条约</a:t>
            </a:r>
            <a:r>
              <a:rPr lang="en-US" altLang="zh-CN" sz="2000" dirty="0" smtClean="0"/>
              <a:t>》 </a:t>
            </a:r>
            <a:r>
              <a:rPr lang="zh-CN" altLang="en-US" sz="2000" dirty="0" smtClean="0"/>
              <a:t>， 法国放弃了他们在北美</a:t>
            </a:r>
            <a:r>
              <a:rPr lang="zh-CN" altLang="en-US" sz="2000" dirty="0" smtClean="0"/>
              <a:t>殖民地</a:t>
            </a:r>
            <a:r>
              <a:rPr lang="zh-CN" altLang="en-US" sz="2000" dirty="0" smtClean="0"/>
              <a:t>的主权。</a:t>
            </a:r>
            <a:endParaRPr lang="zh-CN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History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69738"/>
            <a:ext cx="11520000" cy="523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Canada (Upper and Lower) was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main front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the War of 1812 between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United States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the British Empire. The defense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contributed to a sense of unity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among British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North Americans. Large-scale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immigration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Canada began in 1815 from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Britain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Ireland. The timber industry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surpassed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fur trade in importance in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early nineteenth century.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desire for responsible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government resulted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the aborted Rebellions of 1837.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Durham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Report subsequently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recommended responsible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government and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assimilation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French Canadians into British culture.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Act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Union (1840) merged Canada into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United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Province of Canada. French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English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Canadians worked together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Assembly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reinstate French rights.</a:t>
            </a:r>
          </a:p>
          <a:p>
            <a:pPr algn="just">
              <a:lnSpc>
                <a:spcPct val="12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Responsible government was established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all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British North American provinces by 1849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signing of the Oregon Treaty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by Britain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the United States in 1846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ended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Oregon boundary dispute, extending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border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westward along the 49th parallel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paving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way for British colonies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on Vancouver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Island (1849) and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British Columbia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(1858). Canada launched a series of western exploratory expeditions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claim Rupert’s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Land and the Arctic region.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Canadian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population grew rapidly because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high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birth rates; British immigration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was offset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by emigration to the United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States, especially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by French Canadians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’ moving to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England.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History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02626"/>
            <a:ext cx="11520000" cy="349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animated map, exhibiting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growth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change of Canada’s provinces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territories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since Confederation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Following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several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constitutional conferences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the Constitution Act (1867)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brought about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Confederation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creating “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Dominion under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name of Canada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” 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July 1,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1867, with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four provinces: Ontario, Quebec,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Nova Scotia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and New Brunswick.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assumed control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Rupert’s Land and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North- western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Territory to form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Northwest Territories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where the Métis’ grievances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ignited the Red River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Rebellion and the creation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province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Manitoba in July 1870.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British Columbia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Vancouver Island (which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had united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1866) and the colony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Prince Edward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Island joined the Confederation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1871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1873, respectively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Vocabulary Power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066" y="1108405"/>
            <a:ext cx="11476219" cy="5112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indigenous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土产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的； 土著的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permanent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永久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的， 永恒的； 常在的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respectively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分别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地， 各自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colonist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殖民地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开拓者， 拓殖者； 殖民地居民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missionary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传教士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erupt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喷出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； 爆发； 发疹； 长牙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carve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刻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雕刻； 切开； 切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肉菜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； 开创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事业等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； 开拓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resident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居民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定居者； 侨民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legislative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立法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的； 有立法权的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subsequently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其后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随后， 接着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dispute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争论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； 争执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1879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Lesson Review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997275"/>
            <a:ext cx="12198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396000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Gap-filling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9175" y="1648606"/>
            <a:ext cx="11520000" cy="41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8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French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explorers arrived in 1603 and established the first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 European settlements at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Port Royal in 1605 and Quebec City in 1608.</a:t>
            </a:r>
          </a:p>
          <a:p>
            <a:pPr marL="457200" indent="-457200" algn="just">
              <a:lnSpc>
                <a:spcPct val="18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John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Cabot explored Canada’ s Atlantic coast for England in 1497, 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Jacques Cartier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1534 for France.</a:t>
            </a:r>
          </a:p>
          <a:p>
            <a:pPr marL="457200" indent="-457200" algn="just">
              <a:lnSpc>
                <a:spcPct val="18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These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would become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________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 capitals of Acadia and Canada.</a:t>
            </a:r>
          </a:p>
          <a:p>
            <a:pPr marL="457200" indent="-457200" algn="just">
              <a:lnSpc>
                <a:spcPct val="18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desire for responsible government resulted 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aborted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Rebellions of 1837.</a:t>
            </a:r>
          </a:p>
          <a:p>
            <a:pPr marL="457200" indent="-457200" algn="just">
              <a:lnSpc>
                <a:spcPct val="18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It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restricted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language and religious rights of French Canadians.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1879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Lesson Review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997275"/>
            <a:ext cx="12198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396000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Gap-filling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9175" y="1648606"/>
            <a:ext cx="11520000" cy="41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2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Responsible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established for all British North American provinces by 1849.</a:t>
            </a:r>
          </a:p>
          <a:p>
            <a:pPr marL="457200" indent="-457200" algn="just">
              <a:lnSpc>
                <a:spcPct val="2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Canadian grew rapidly because of high birth 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2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A series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________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Intercolonial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Wars erupted between 1689 and 1763.</a:t>
            </a:r>
          </a:p>
          <a:p>
            <a:pPr marL="457200" indent="-457200" algn="just">
              <a:lnSpc>
                <a:spcPct val="2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French and Iroquois Wars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broke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________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 control of the fur trade.</a:t>
            </a:r>
          </a:p>
          <a:p>
            <a:pPr marL="457200" indent="-457200" algn="just">
              <a:lnSpc>
                <a:spcPct val="21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British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Columbia and Vancouver Island (which had united in 1866) and the colony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Prince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Edward Island 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Confederation in 1871 and 1873, respectively.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3837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The Name of Canada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05664"/>
            <a:ext cx="11520000" cy="525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name Canada comes from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Saint Lawrence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Iroquoian word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kanata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” 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meaning “village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or “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settlement” . In 1535,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indigenous inhabitants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the present-day Quebec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City region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used the word to direct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French explorer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Jacques Cartier towards the village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Stadacona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Cartier later used the word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refer not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only to that particular village, but also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entire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area subject to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Donnacona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By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1545, European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books and maps had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begun referring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this region as Canada.</a:t>
            </a: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early 17th century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onwards, that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part of New France that lay along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Saint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Lawrence River and the northern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shores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Great Lakes was named Canada, 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area that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was later split into two British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colonies, Upper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Canada and Lower Canada, until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their re-unification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 the Province of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1841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Upon Confederation in 1867,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name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was adopted as the legal name for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country, and Dominion was conferred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country’ s title; combined,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term Dominion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Canada was in common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usage until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1950s. Thereafter, as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asserted its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political autonomy from Britain,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federal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government increasingly used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simply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on state documents and treaties,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change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that was reflected in the renaming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national holiday from Dominion Day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Day in 1982.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Vocabulary Power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9375" y="1559199"/>
            <a:ext cx="9779600" cy="3804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shore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海滨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legal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法律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上的， 有关法律的， 合法的， 正当的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confer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授予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给予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assert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vt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断言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声称， 坚持； 主张拥有， 显示； 确立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autonomy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自治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自治权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1443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Leading In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732" y="1362854"/>
            <a:ext cx="2953980" cy="216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051" y="1362854"/>
            <a:ext cx="3234866" cy="216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5705" y="3934622"/>
            <a:ext cx="4026035" cy="216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4223" y="3934622"/>
            <a:ext cx="2270522" cy="216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1879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Lesson Review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997275"/>
            <a:ext cx="12198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1 Gap-filling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9175" y="1560390"/>
            <a:ext cx="11520000" cy="460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8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name Canada comes from a Saint Lawrence Iroquoian word, “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kanata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,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 “village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or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“__________”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8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Cartier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later used the word to refer not only to that 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village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but also the entire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area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 to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Donnacona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8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By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1545, European books and maps had begun 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region as Canada.</a:t>
            </a:r>
          </a:p>
          <a:p>
            <a:pPr marL="457200" indent="-457200" algn="just">
              <a:lnSpc>
                <a:spcPct val="18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name Canada was ________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legal name for the new country.</a:t>
            </a:r>
          </a:p>
          <a:p>
            <a:pPr marL="457200" indent="-457200" algn="just">
              <a:lnSpc>
                <a:spcPct val="18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change was reflected in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________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national holiday from Dominion Day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Canada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Day in 1982.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1879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Lesson Review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997275"/>
            <a:ext cx="12198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2 Search more information about the history, economy, and culture of Canada.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85425"/>
            <a:ext cx="6226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 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Canadian Border Crossing Laws for Dogs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175" y="1068713"/>
            <a:ext cx="115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going on vacation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Canada, many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people like to take their household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pets with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them. This is especially true when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it comes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the family dog. However, it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important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remember that animals are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not allowed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freely cross the border between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United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States and Canada without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fulfilling certain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requirements.</a:t>
            </a:r>
          </a:p>
          <a:p>
            <a:pPr algn="just">
              <a:lnSpc>
                <a:spcPct val="18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endParaRPr lang="en-US" altLang="zh-CN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8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Before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dog can be transported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across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border, they must be free of disease.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Not all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dogs will necessarily be chosen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examination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However, if a border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patrol agent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suspects that a dog has certain signs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disease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he will hold the dog until it can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 determined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that the dog is not a health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risk. This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largely because some dog diseases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transmitted to humans. You will want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get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letter from your veterinarian stating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that your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dog is free of all diseases before trying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bring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it to cross the border with you.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85425"/>
            <a:ext cx="6226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 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Canadian Border Crossing Laws for Dogs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175" y="997275"/>
            <a:ext cx="11520000" cy="525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Vaccinations</a:t>
            </a:r>
            <a:endParaRPr lang="en-US" altLang="zh-CN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important that you gather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together all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your dog’s vaccination records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before leaving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Canada. You will want to take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copy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all records with you in case you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asked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them by a border patrol agent.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 dogs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allowed to cross the border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without certification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that the animal has had its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rabies shots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within the last 12 months. A dog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must also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wait at least 30 days after its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vaccination before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being able to cross the border.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Before crossing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Canadian border, your dog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must look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physically healthy. If the border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patrol agent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sees any signs of sickness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your animal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he or she may disallow the pet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from crossing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with you across the border. This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regardless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whether you have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certifications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vaccinations or a note from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your veterinarian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Puppies under the age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3 months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not required to have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rabies vaccination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This is because they are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too young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fend off the possible side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effects from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vaccine.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85425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Vocabulary Power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348" y="1219978"/>
            <a:ext cx="75456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household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家庭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的， 家用的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border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边境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国界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transport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运送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；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流放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patrol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巡逻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； 巡查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transmit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传播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传染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veterinarian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兽医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vaccination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种痘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； 接种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rabies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狂犬病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physically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身体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上， 体格上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disallow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不准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不接受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85425"/>
            <a:ext cx="1879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Lesson Review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997275"/>
            <a:ext cx="12198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Have you got any idea about requirements for pets when crossing the 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border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? Why not conduct a survey of it with your group members?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033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A Brief Introduction to Canada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175" y="1072776"/>
            <a:ext cx="11520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Geography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and Climate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[1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occupies a major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northern portion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North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America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[2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, sharing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land borders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contiguous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United States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south and the U.S. state of Alaska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northwest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stretching from the Atlantic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Ocean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east to the Pacific Ocean in the west;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north lies the Arctic Ocean. By total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area (including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its waters), Canada is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second largest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country in the world after Russia and largest on the continent.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northwestern Canada,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Mackenzie River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flows from the Great Slave Lake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Arctic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Ocean. A tributary of the Mackenzie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South Nahanni River, which is home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Virginia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Falls, a waterfall about twice 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high 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Niagara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Falls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[3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north of this region is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broad Canadian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Shield, an area of rock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scoured clean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by the last ice age, thinly soiled, rich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minerals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and dotted with lakes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rivers.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by far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more lakes than any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other country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has much of the world’ 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fresh water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11262350" y="627004"/>
            <a:ext cx="936000" cy="3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Impact" pitchFamily="34" charset="0"/>
              </a:rPr>
              <a:t>Note</a:t>
            </a:r>
            <a:endParaRPr lang="zh-CN" altLang="en-US" sz="20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033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A Brief Introduction to Canada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11262350" y="627004"/>
            <a:ext cx="936000" cy="3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Impact" pitchFamily="34" charset="0"/>
              </a:rPr>
              <a:t>Back</a:t>
            </a:r>
            <a:endParaRPr lang="zh-CN" altLang="en-US" sz="2000" dirty="0">
              <a:latin typeface="Impa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175" y="1043546"/>
            <a:ext cx="10800000" cy="5210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40000"/>
              </a:lnSpc>
            </a:pPr>
            <a:r>
              <a:rPr lang="en-US" altLang="zh-CN" sz="2000" dirty="0" smtClean="0">
                <a:latin typeface="+mj-lt"/>
              </a:rPr>
              <a:t>[1</a:t>
            </a:r>
            <a:r>
              <a:rPr lang="en-US" altLang="zh-CN" sz="2000" dirty="0" smtClean="0">
                <a:latin typeface="+mj-lt"/>
              </a:rPr>
              <a:t>]	</a:t>
            </a:r>
            <a:r>
              <a:rPr lang="zh-CN" altLang="en-US" sz="2000" dirty="0" smtClean="0">
                <a:latin typeface="+mj-lt"/>
              </a:rPr>
              <a:t>加拿大</a:t>
            </a:r>
            <a:r>
              <a:rPr lang="zh-CN" altLang="en-US" sz="2000" dirty="0" smtClean="0">
                <a:latin typeface="+mj-lt"/>
              </a:rPr>
              <a:t>有 </a:t>
            </a:r>
            <a:r>
              <a:rPr lang="en-US" altLang="zh-CN" sz="2000" dirty="0" smtClean="0">
                <a:latin typeface="+mj-lt"/>
              </a:rPr>
              <a:t>60%</a:t>
            </a:r>
            <a:r>
              <a:rPr lang="zh-CN" altLang="en-US" sz="2000" dirty="0" smtClean="0">
                <a:latin typeface="+mj-lt"/>
              </a:rPr>
              <a:t>的领土位于北纬 </a:t>
            </a:r>
            <a:r>
              <a:rPr lang="en-US" altLang="zh-CN" sz="2000" dirty="0" smtClean="0">
                <a:latin typeface="+mj-lt"/>
              </a:rPr>
              <a:t>60 </a:t>
            </a:r>
            <a:r>
              <a:rPr lang="zh-CN" altLang="en-US" sz="2000" dirty="0" smtClean="0">
                <a:latin typeface="+mj-lt"/>
              </a:rPr>
              <a:t>度</a:t>
            </a:r>
            <a:r>
              <a:rPr lang="zh-CN" altLang="en-US" sz="2000" dirty="0" smtClean="0">
                <a:latin typeface="+mj-lt"/>
              </a:rPr>
              <a:t>以北</a:t>
            </a:r>
            <a:r>
              <a:rPr lang="zh-CN" altLang="en-US" sz="2000" dirty="0" smtClean="0">
                <a:latin typeface="+mj-lt"/>
              </a:rPr>
              <a:t>， 全国属大陆性气候， 冬季寒冷而漫长</a:t>
            </a:r>
            <a:r>
              <a:rPr lang="zh-CN" altLang="en-US" sz="2000" dirty="0" smtClean="0">
                <a:latin typeface="+mj-lt"/>
              </a:rPr>
              <a:t>。年降水量在</a:t>
            </a:r>
            <a:r>
              <a:rPr lang="en-US" altLang="zh-CN" sz="2000" dirty="0" smtClean="0">
                <a:latin typeface="+mj-lt"/>
              </a:rPr>
              <a:t>300mm</a:t>
            </a:r>
            <a:r>
              <a:rPr lang="zh-CN" altLang="en-US" sz="2000" dirty="0" smtClean="0">
                <a:latin typeface="+mj-lt"/>
              </a:rPr>
              <a:t>左右。加拿大的农业高度发达， 生产规模大， 技术含量高， 粮食产量居世界前列。主要农作物有麦子、 亚麻、玉米、 马铃薯等。 加拿大国土面积</a:t>
            </a:r>
            <a:r>
              <a:rPr lang="en-US" altLang="zh-CN" sz="2000" dirty="0" smtClean="0">
                <a:latin typeface="+mj-lt"/>
              </a:rPr>
              <a:t>998</a:t>
            </a:r>
            <a:r>
              <a:rPr lang="zh-CN" altLang="en-US" sz="2000" dirty="0" smtClean="0">
                <a:latin typeface="+mj-lt"/>
              </a:rPr>
              <a:t>万多平方公里， 居世界第二位， 人口</a:t>
            </a:r>
            <a:r>
              <a:rPr lang="en-US" altLang="zh-CN" sz="2000" dirty="0" smtClean="0">
                <a:latin typeface="+mj-lt"/>
              </a:rPr>
              <a:t>3100</a:t>
            </a:r>
            <a:r>
              <a:rPr lang="zh-CN" altLang="en-US" sz="2000" dirty="0" smtClean="0">
                <a:latin typeface="+mj-lt"/>
              </a:rPr>
              <a:t>多万，其中华人约</a:t>
            </a:r>
            <a:r>
              <a:rPr lang="en-US" altLang="zh-CN" sz="2000" dirty="0" smtClean="0">
                <a:latin typeface="+mj-lt"/>
              </a:rPr>
              <a:t>109</a:t>
            </a:r>
            <a:r>
              <a:rPr lang="zh-CN" altLang="en-US" sz="2000" dirty="0" smtClean="0">
                <a:latin typeface="+mj-lt"/>
              </a:rPr>
              <a:t>万。英语和法语同为加拿大官方语言。首都为渥太华。</a:t>
            </a:r>
          </a:p>
          <a:p>
            <a:pPr marL="457200" indent="-457200" algn="just">
              <a:lnSpc>
                <a:spcPct val="140000"/>
              </a:lnSpc>
            </a:pPr>
            <a:r>
              <a:rPr lang="en-US" altLang="zh-CN" sz="2000" dirty="0" smtClean="0">
                <a:latin typeface="+mj-lt"/>
              </a:rPr>
              <a:t>[</a:t>
            </a:r>
            <a:r>
              <a:rPr lang="en-US" altLang="zh-CN" sz="2000" dirty="0" smtClean="0">
                <a:latin typeface="+mj-lt"/>
              </a:rPr>
              <a:t>2</a:t>
            </a:r>
            <a:r>
              <a:rPr lang="en-US" altLang="zh-CN" sz="2000" dirty="0" smtClean="0">
                <a:latin typeface="+mj-lt"/>
              </a:rPr>
              <a:t>]	</a:t>
            </a:r>
            <a:r>
              <a:rPr lang="zh-CN" altLang="en-US" sz="2000" dirty="0" smtClean="0">
                <a:latin typeface="+mj-lt"/>
              </a:rPr>
              <a:t>加拿大</a:t>
            </a:r>
            <a:r>
              <a:rPr lang="zh-CN" altLang="en-US" sz="2000" dirty="0" smtClean="0">
                <a:latin typeface="+mj-lt"/>
              </a:rPr>
              <a:t>位于北美洲北部， 东临大西洋， </a:t>
            </a:r>
            <a:r>
              <a:rPr lang="zh-CN" altLang="en-US" sz="2000" dirty="0" smtClean="0">
                <a:latin typeface="+mj-lt"/>
              </a:rPr>
              <a:t>西濒</a:t>
            </a:r>
            <a:r>
              <a:rPr lang="zh-CN" altLang="en-US" sz="2000" dirty="0" smtClean="0">
                <a:latin typeface="+mj-lt"/>
              </a:rPr>
              <a:t>太平洋， 南接美国本土， 北靠北冰洋， </a:t>
            </a:r>
            <a:r>
              <a:rPr lang="zh-CN" altLang="en-US" sz="2000" dirty="0" smtClean="0">
                <a:latin typeface="+mj-lt"/>
              </a:rPr>
              <a:t>西北部</a:t>
            </a:r>
            <a:r>
              <a:rPr lang="zh-CN" altLang="en-US" sz="2000" dirty="0" smtClean="0">
                <a:latin typeface="+mj-lt"/>
              </a:rPr>
              <a:t>邻美国阿拉斯加州。枫树为加拿大</a:t>
            </a:r>
            <a:r>
              <a:rPr lang="zh-CN" altLang="en-US" sz="2000" dirty="0" smtClean="0">
                <a:latin typeface="+mj-lt"/>
              </a:rPr>
              <a:t>的国树</a:t>
            </a:r>
            <a:r>
              <a:rPr lang="zh-CN" altLang="en-US" sz="2000" dirty="0" smtClean="0">
                <a:latin typeface="+mj-lt"/>
              </a:rPr>
              <a:t>， 枫叶是加拿大民族的象征， 故</a:t>
            </a:r>
            <a:r>
              <a:rPr lang="zh-CN" altLang="en-US" sz="2000" dirty="0" smtClean="0">
                <a:latin typeface="+mj-lt"/>
              </a:rPr>
              <a:t>加拿大享有 </a:t>
            </a:r>
            <a:r>
              <a:rPr lang="zh-CN" altLang="en-US" sz="2000" dirty="0" smtClean="0">
                <a:latin typeface="+mj-lt"/>
              </a:rPr>
              <a:t>“枫叶之国” 的美誉</a:t>
            </a:r>
            <a:r>
              <a:rPr lang="zh-CN" altLang="en-US" sz="2000" dirty="0" smtClean="0">
                <a:latin typeface="+mj-lt"/>
              </a:rPr>
              <a:t>。</a:t>
            </a:r>
            <a:endParaRPr lang="en-US" altLang="zh-CN" sz="2000" dirty="0" smtClean="0">
              <a:latin typeface="+mj-lt"/>
            </a:endParaRPr>
          </a:p>
          <a:p>
            <a:pPr marL="457200" indent="-457200" algn="just">
              <a:lnSpc>
                <a:spcPct val="140000"/>
              </a:lnSpc>
            </a:pPr>
            <a:r>
              <a:rPr lang="en-US" altLang="zh-CN" sz="2000" dirty="0" smtClean="0">
                <a:latin typeface="+mj-lt"/>
              </a:rPr>
              <a:t>[3</a:t>
            </a:r>
            <a:r>
              <a:rPr lang="en-US" altLang="zh-CN" sz="2000" dirty="0" smtClean="0">
                <a:latin typeface="+mj-lt"/>
              </a:rPr>
              <a:t>]	</a:t>
            </a:r>
            <a:r>
              <a:rPr lang="zh-CN" altLang="en-US" sz="2000" dirty="0" smtClean="0">
                <a:latin typeface="+mj-lt"/>
              </a:rPr>
              <a:t>尼亚加拉</a:t>
            </a:r>
            <a:r>
              <a:rPr lang="zh-CN" altLang="en-US" sz="2000" dirty="0" smtClean="0">
                <a:latin typeface="+mj-lt"/>
              </a:rPr>
              <a:t>瀑布 </a:t>
            </a:r>
            <a:r>
              <a:rPr lang="en-US" altLang="zh-CN" sz="2000" dirty="0" smtClean="0">
                <a:latin typeface="+mj-lt"/>
              </a:rPr>
              <a:t>(Niagara Falls)</a:t>
            </a:r>
            <a:r>
              <a:rPr lang="zh-CN" altLang="en-US" sz="2000" dirty="0" smtClean="0">
                <a:latin typeface="+mj-lt"/>
              </a:rPr>
              <a:t> </a:t>
            </a:r>
            <a:r>
              <a:rPr lang="zh-CN" altLang="en-US" sz="2000" dirty="0" smtClean="0">
                <a:latin typeface="+mj-lt"/>
              </a:rPr>
              <a:t>是</a:t>
            </a:r>
            <a:r>
              <a:rPr lang="zh-CN" altLang="en-US" sz="2000" dirty="0" smtClean="0">
                <a:latin typeface="+mj-lt"/>
              </a:rPr>
              <a:t>尼亚加拉河</a:t>
            </a:r>
            <a:r>
              <a:rPr lang="zh-CN" altLang="en-US" sz="2000" dirty="0" smtClean="0">
                <a:latin typeface="+mj-lt"/>
              </a:rPr>
              <a:t>跌入河谷断层的产物。尼亚加拉河</a:t>
            </a:r>
            <a:r>
              <a:rPr lang="zh-CN" altLang="en-US" sz="2000" dirty="0" smtClean="0">
                <a:latin typeface="+mj-lt"/>
              </a:rPr>
              <a:t>经过</a:t>
            </a:r>
            <a:r>
              <a:rPr lang="zh-CN" altLang="en-US" sz="2000" dirty="0" smtClean="0">
                <a:latin typeface="+mj-lt"/>
              </a:rPr>
              <a:t>一道石灰岩断崖， 从海拔</a:t>
            </a:r>
            <a:r>
              <a:rPr lang="en-US" altLang="zh-CN" sz="2000" dirty="0" smtClean="0">
                <a:latin typeface="+mj-lt"/>
              </a:rPr>
              <a:t>174</a:t>
            </a:r>
            <a:r>
              <a:rPr lang="zh-CN" altLang="en-US" sz="2000" dirty="0" smtClean="0">
                <a:latin typeface="+mj-lt"/>
              </a:rPr>
              <a:t>米骤然陡</a:t>
            </a:r>
            <a:r>
              <a:rPr lang="zh-CN" altLang="en-US" sz="2000" dirty="0" smtClean="0">
                <a:latin typeface="+mj-lt"/>
              </a:rPr>
              <a:t>落至</a:t>
            </a:r>
            <a:r>
              <a:rPr lang="zh-CN" altLang="en-US" sz="2000" dirty="0" smtClean="0">
                <a:latin typeface="+mj-lt"/>
              </a:rPr>
              <a:t>海拔</a:t>
            </a:r>
            <a:r>
              <a:rPr lang="en-US" altLang="zh-CN" sz="2000" dirty="0" smtClean="0">
                <a:latin typeface="+mj-lt"/>
              </a:rPr>
              <a:t>75</a:t>
            </a:r>
            <a:r>
              <a:rPr lang="zh-CN" altLang="en-US" sz="2000" dirty="0" smtClean="0">
                <a:latin typeface="+mj-lt"/>
              </a:rPr>
              <a:t>米， 水势澎湃， 气势有如</a:t>
            </a:r>
            <a:r>
              <a:rPr lang="zh-CN" altLang="en-US" sz="2000" dirty="0" smtClean="0">
                <a:latin typeface="+mj-lt"/>
              </a:rPr>
              <a:t>雷霆万钧</a:t>
            </a:r>
            <a:r>
              <a:rPr lang="zh-CN" altLang="en-US" sz="2000" dirty="0" smtClean="0">
                <a:latin typeface="+mj-lt"/>
              </a:rPr>
              <a:t>。瀑布以河床绝壁上的山羊岛 </a:t>
            </a:r>
            <a:r>
              <a:rPr lang="en-US" altLang="zh-CN" sz="2000" dirty="0" smtClean="0">
                <a:latin typeface="+mj-lt"/>
              </a:rPr>
              <a:t>(Coat Is-land)</a:t>
            </a:r>
            <a:r>
              <a:rPr lang="zh-CN" altLang="en-US" sz="2000" dirty="0" smtClean="0">
                <a:latin typeface="+mj-lt"/>
              </a:rPr>
              <a:t> </a:t>
            </a:r>
            <a:r>
              <a:rPr lang="zh-CN" altLang="en-US" sz="2000" dirty="0" smtClean="0">
                <a:latin typeface="+mj-lt"/>
              </a:rPr>
              <a:t>为界， 分加拿大瀑布与美国瀑布， </a:t>
            </a:r>
            <a:r>
              <a:rPr lang="zh-CN" altLang="en-US" sz="2000" dirty="0" smtClean="0">
                <a:latin typeface="+mj-lt"/>
              </a:rPr>
              <a:t>其中尤</a:t>
            </a:r>
            <a:r>
              <a:rPr lang="zh-CN" altLang="en-US" sz="2000" dirty="0" smtClean="0">
                <a:latin typeface="+mj-lt"/>
              </a:rPr>
              <a:t>以加拿大瀑布更为雄伟壮观。</a:t>
            </a:r>
            <a:endParaRPr lang="zh-CN" altLang="en-US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033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A Brief Introduction to Canada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175" y="1030831"/>
            <a:ext cx="11520000" cy="523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Political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 algn="just">
              <a:lnSpc>
                <a:spcPct val="12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federation comprising ten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provinces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three territories, Canada 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parliamentary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democracy and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constitutional monarchy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with Queen Elizabeth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 its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head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state. It is a bilingual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multicultural country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with both English and French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 official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languages both at the federal level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province of New Brunswick.</a:t>
            </a:r>
          </a:p>
          <a:p>
            <a:pPr algn="just">
              <a:lnSpc>
                <a:spcPct val="12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Technologically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advanced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industrialized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Canada maintains a diversified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economy that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heavily reliant upon its abundant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natural resources and upon trade — particularly with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United States, with which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has had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long and complex relationship.</a:t>
            </a:r>
          </a:p>
          <a:p>
            <a:pPr algn="just">
              <a:lnSpc>
                <a:spcPct val="12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provinces are responsible for most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Canada’s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social programs (such 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health care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education, and welfare)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together collect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more revenue than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federal government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an almost unique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structure among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federations in the world. Using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its spending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powers, the federal government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 initiate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national policies in provincial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areas, such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 the Canada Health Act;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provinces can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opt out of these, but rarely do so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practice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Equalization payments are made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federal government to ensure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that reasonably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uniform standards of services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taxation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kept between the richer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poorer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provinces.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033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A Brief Introduction to Canada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175" y="1055998"/>
            <a:ext cx="11520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endParaRPr lang="en-US" altLang="zh-CN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land occupied by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was inhabited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by various groups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aboriginal people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Beginning in the late 15th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century, British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French expeditors explored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later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settled along the Atlantic coast.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France ceded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nearly all of its colonies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North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1763 after the Seven Years’ War.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1867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with the union of three British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North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colonies through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Confederation,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was formed as a federal dominion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four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provinces. This began an accretion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additional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provinces and territories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process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increasing autonomy from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United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Kingdom, highlighted by the Statute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Westminster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1931 and culminating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Canada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Act in 1982, which severed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vestiges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legal dependence on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British parliament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’ s National Sports</a:t>
            </a:r>
          </a:p>
          <a:p>
            <a:pPr algn="just"/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Canada’s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official national sports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hockey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winter and lacrosse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summer. Hockey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a national pastime and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most popular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spectator sport in the country. It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also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most popular sport Canadians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play, with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1.65 million active participants in 2004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 Canada’s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six largest metropolitan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areas Toronto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[4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, Montreal, Vancouver,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Ottawa, Calgary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and Edmonton have franchises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National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Hockey League (NHL), and there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more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Canadian players in the league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than from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all the other countries combined.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After hockey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other popular spectator sports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include curling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football; the latter 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played professionally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the Canadian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Football League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Golf, baseball, skiing,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soccer, volleyball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and basketball are widely played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at youth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amateur levels, but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professional leagues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franchises are not as widespread.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11262350" y="627004"/>
            <a:ext cx="936000" cy="3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Impact" pitchFamily="34" charset="0"/>
              </a:rPr>
              <a:t>Note</a:t>
            </a:r>
            <a:endParaRPr lang="zh-CN" altLang="en-US" sz="20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033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A Brief Introduction to Canada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11262350" y="627004"/>
            <a:ext cx="936000" cy="3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Impact" pitchFamily="34" charset="0"/>
              </a:rPr>
              <a:t>Back</a:t>
            </a:r>
            <a:endParaRPr lang="zh-CN" altLang="en-US" sz="2000" dirty="0">
              <a:latin typeface="Impa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175" y="2330460"/>
            <a:ext cx="10800000" cy="1763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300000"/>
              </a:lnSpc>
            </a:pPr>
            <a:r>
              <a:rPr lang="en-US" altLang="zh-CN" sz="2000" dirty="0" smtClean="0"/>
              <a:t>[4</a:t>
            </a:r>
            <a:r>
              <a:rPr lang="en-US" altLang="zh-CN" sz="2000" dirty="0" smtClean="0"/>
              <a:t>]	</a:t>
            </a:r>
            <a:r>
              <a:rPr lang="zh-CN" altLang="en-US" sz="2000" dirty="0" smtClean="0"/>
              <a:t>多伦多</a:t>
            </a:r>
            <a:r>
              <a:rPr lang="zh-CN" altLang="en-US" sz="2000" dirty="0" smtClean="0"/>
              <a:t>位于安大略湖西北岸。</a:t>
            </a:r>
            <a:r>
              <a:rPr lang="zh-CN" altLang="en-US" sz="2000" dirty="0" smtClean="0"/>
              <a:t>多伦多</a:t>
            </a:r>
            <a:r>
              <a:rPr lang="en-US" altLang="zh-CN" sz="2000" dirty="0" smtClean="0"/>
              <a:t>(</a:t>
            </a:r>
            <a:r>
              <a:rPr lang="en-US" altLang="zh-CN" sz="2000" dirty="0" smtClean="0"/>
              <a:t>Toronto)</a:t>
            </a:r>
            <a:r>
              <a:rPr lang="zh-CN" altLang="en-US" sz="2000" dirty="0" smtClean="0"/>
              <a:t>这个词在原住民印第安人的</a:t>
            </a:r>
            <a:r>
              <a:rPr lang="zh-CN" altLang="en-US" sz="2000" dirty="0" smtClean="0"/>
              <a:t>语言中</a:t>
            </a:r>
            <a:r>
              <a:rPr lang="zh-CN" altLang="en-US" sz="2000" dirty="0" smtClean="0"/>
              <a:t>是 “人群聚集之处” 的意思。多伦多也</a:t>
            </a:r>
            <a:r>
              <a:rPr lang="zh-CN" altLang="en-US" sz="2000" dirty="0" smtClean="0"/>
              <a:t>是华人</a:t>
            </a:r>
            <a:r>
              <a:rPr lang="zh-CN" altLang="en-US" sz="2000" dirty="0" smtClean="0"/>
              <a:t>聚居的城市之一。</a:t>
            </a:r>
            <a:endParaRPr lang="zh-CN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561</Words>
  <PresentationFormat>自定义</PresentationFormat>
  <Paragraphs>315</Paragraphs>
  <Slides>45</Slides>
  <Notes>0</Notes>
  <HiddenSlides>5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6" baseType="lpstr">
      <vt:lpstr>Office 主题</vt:lpstr>
      <vt:lpstr>幻灯片 1</vt:lpstr>
      <vt:lpstr>Canada</vt:lpstr>
      <vt:lpstr>Canada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Reading for Pleasure</vt:lpstr>
      <vt:lpstr>Reading for Pleasure</vt:lpstr>
      <vt:lpstr>Reading for Pleasure</vt:lpstr>
      <vt:lpstr>Reading for Pleasure</vt:lpstr>
      <vt:lpstr>Reading for Pleasure</vt:lpstr>
      <vt:lpstr>Reading for Pleasure</vt:lpstr>
      <vt:lpstr>Reading for Pleasure</vt:lpstr>
      <vt:lpstr>Reading for Pleasure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43</cp:revision>
  <dcterms:created xsi:type="dcterms:W3CDTF">2016-08-17T06:11:33Z</dcterms:created>
  <dcterms:modified xsi:type="dcterms:W3CDTF">2016-08-18T03:18:36Z</dcterms:modified>
</cp:coreProperties>
</file>